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0"/>
  </p:notesMasterIdLst>
  <p:sldIdLst>
    <p:sldId id="392" r:id="rId2"/>
    <p:sldId id="418" r:id="rId3"/>
    <p:sldId id="393" r:id="rId4"/>
    <p:sldId id="416" r:id="rId5"/>
    <p:sldId id="417" r:id="rId6"/>
    <p:sldId id="396" r:id="rId7"/>
    <p:sldId id="397" r:id="rId8"/>
    <p:sldId id="398" r:id="rId9"/>
    <p:sldId id="395" r:id="rId10"/>
    <p:sldId id="415" r:id="rId11"/>
    <p:sldId id="399" r:id="rId12"/>
    <p:sldId id="400" r:id="rId13"/>
    <p:sldId id="401" r:id="rId14"/>
    <p:sldId id="419" r:id="rId15"/>
    <p:sldId id="420" r:id="rId16"/>
    <p:sldId id="432" r:id="rId17"/>
    <p:sldId id="433" r:id="rId18"/>
    <p:sldId id="402" r:id="rId19"/>
    <p:sldId id="403" r:id="rId20"/>
    <p:sldId id="404" r:id="rId21"/>
    <p:sldId id="408" r:id="rId22"/>
    <p:sldId id="409" r:id="rId23"/>
    <p:sldId id="410" r:id="rId24"/>
    <p:sldId id="411" r:id="rId25"/>
    <p:sldId id="405" r:id="rId26"/>
    <p:sldId id="406" r:id="rId27"/>
    <p:sldId id="412" r:id="rId28"/>
    <p:sldId id="413" r:id="rId29"/>
    <p:sldId id="414" r:id="rId30"/>
    <p:sldId id="421" r:id="rId31"/>
    <p:sldId id="407" r:id="rId32"/>
    <p:sldId id="422" r:id="rId33"/>
    <p:sldId id="424" r:id="rId34"/>
    <p:sldId id="425" r:id="rId35"/>
    <p:sldId id="426" r:id="rId36"/>
    <p:sldId id="427" r:id="rId37"/>
    <p:sldId id="428" r:id="rId38"/>
    <p:sldId id="431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20F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60"/>
  </p:normalViewPr>
  <p:slideViewPr>
    <p:cSldViewPr>
      <p:cViewPr varScale="1">
        <p:scale>
          <a:sx n="79" d="100"/>
          <a:sy n="79" d="100"/>
        </p:scale>
        <p:origin x="-84" y="-1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thame\GlenroseWorkShare\Projects\SOSA\MitchelFoundation\WastewaterPermits\Glenrose\BartonVsEdward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6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6"/>
  <c:chart>
    <c:plotArea>
      <c:layout/>
      <c:barChart>
        <c:barDir val="col"/>
        <c:grouping val="clustered"/>
        <c:ser>
          <c:idx val="0"/>
          <c:order val="0"/>
          <c:tx>
            <c:strRef>
              <c:f>BartonVsEdwards!$B$7</c:f>
              <c:strCache>
                <c:ptCount val="1"/>
                <c:pt idx="0">
                  <c:v>Total Flow (MGD)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Val val="1"/>
          </c:dLbls>
          <c:cat>
            <c:strRef>
              <c:f>BartonVsEdwards!$A$8:$A$9</c:f>
              <c:strCache>
                <c:ptCount val="2"/>
                <c:pt idx="0">
                  <c:v>Barton Springs</c:v>
                </c:pt>
                <c:pt idx="1">
                  <c:v>San Antonio Edwards</c:v>
                </c:pt>
              </c:strCache>
            </c:strRef>
          </c:cat>
          <c:val>
            <c:numRef>
              <c:f>BartonVsEdwards!$B$8:$B$9</c:f>
              <c:numCache>
                <c:formatCode>General</c:formatCode>
                <c:ptCount val="2"/>
                <c:pt idx="0">
                  <c:v>5.75</c:v>
                </c:pt>
                <c:pt idx="1">
                  <c:v>3.18</c:v>
                </c:pt>
              </c:numCache>
            </c:numRef>
          </c:val>
        </c:ser>
        <c:axId val="103195776"/>
        <c:axId val="103197312"/>
      </c:barChart>
      <c:lineChart>
        <c:grouping val="standard"/>
        <c:ser>
          <c:idx val="1"/>
          <c:order val="1"/>
          <c:tx>
            <c:strRef>
              <c:f>BartonVsEdwards!$C$7</c:f>
              <c:strCache>
                <c:ptCount val="1"/>
                <c:pt idx="0">
                  <c:v>Total Irrigated Area (acres)</c:v>
                </c:pt>
              </c:strCache>
            </c:strRef>
          </c:tx>
          <c:marker>
            <c:spPr>
              <a:solidFill>
                <a:srgbClr val="FF0000"/>
              </a:solidFill>
            </c:spPr>
          </c:marker>
          <c:dLbls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dLblPos val="t"/>
            <c:showVal val="1"/>
          </c:dLbls>
          <c:cat>
            <c:strRef>
              <c:f>BartonVsEdwards!$A$8:$A$9</c:f>
              <c:strCache>
                <c:ptCount val="2"/>
                <c:pt idx="0">
                  <c:v>Barton Springs</c:v>
                </c:pt>
                <c:pt idx="1">
                  <c:v>San Antonio Edwards</c:v>
                </c:pt>
              </c:strCache>
            </c:strRef>
          </c:cat>
          <c:val>
            <c:numRef>
              <c:f>BartonVsEdwards!$C$8:$C$9</c:f>
              <c:numCache>
                <c:formatCode>#,##0</c:formatCode>
                <c:ptCount val="2"/>
                <c:pt idx="0">
                  <c:v>2063</c:v>
                </c:pt>
                <c:pt idx="1">
                  <c:v>1461</c:v>
                </c:pt>
              </c:numCache>
            </c:numRef>
          </c:val>
        </c:ser>
        <c:marker val="1"/>
        <c:axId val="103201408"/>
        <c:axId val="103199488"/>
      </c:lineChart>
      <c:catAx>
        <c:axId val="10319577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03197312"/>
        <c:crosses val="autoZero"/>
        <c:auto val="1"/>
        <c:lblAlgn val="ctr"/>
        <c:lblOffset val="100"/>
      </c:catAx>
      <c:valAx>
        <c:axId val="10319731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Total Flow (MGD)</a:t>
                </a:r>
              </a:p>
            </c:rich>
          </c:tx>
          <c:layout/>
        </c:title>
        <c:numFmt formatCode="General" sourceLinked="1"/>
        <c:tickLblPos val="nextTo"/>
        <c:crossAx val="103195776"/>
        <c:crosses val="autoZero"/>
        <c:crossBetween val="between"/>
      </c:valAx>
      <c:valAx>
        <c:axId val="103199488"/>
        <c:scaling>
          <c:orientation val="minMax"/>
        </c:scaling>
        <c:axPos val="r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Irrigated Area (acres)</a:t>
                </a:r>
              </a:p>
            </c:rich>
          </c:tx>
          <c:layout/>
        </c:title>
        <c:numFmt formatCode="#,##0" sourceLinked="1"/>
        <c:tickLblPos val="nextTo"/>
        <c:crossAx val="103201408"/>
        <c:crosses val="max"/>
        <c:crossBetween val="between"/>
      </c:valAx>
      <c:catAx>
        <c:axId val="103201408"/>
        <c:scaling>
          <c:orientation val="minMax"/>
        </c:scaling>
        <c:delete val="1"/>
        <c:axPos val="b"/>
        <c:tickLblPos val="none"/>
        <c:crossAx val="103199488"/>
        <c:crosses val="autoZero"/>
        <c:auto val="1"/>
        <c:lblAlgn val="ctr"/>
        <c:lblOffset val="100"/>
      </c:catAx>
      <c:spPr>
        <a:solidFill>
          <a:schemeClr val="tx1">
            <a:alpha val="26000"/>
          </a:schemeClr>
        </a:solidFill>
      </c:spPr>
    </c:plotArea>
    <c:legend>
      <c:legendPos val="r"/>
      <c:layout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6"/>
  <c:chart>
    <c:plotArea>
      <c:layout/>
      <c:barChart>
        <c:barDir val="col"/>
        <c:grouping val="clustered"/>
        <c:ser>
          <c:idx val="0"/>
          <c:order val="0"/>
          <c:tx>
            <c:strRef>
              <c:f>SomeCharted!$B$1:$B$2</c:f>
              <c:strCache>
                <c:ptCount val="1"/>
                <c:pt idx="0">
                  <c:v>Required Irrigation Area (acres)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0"/>
                  <c:y val="0.21535009085402798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Val val="1"/>
            </c:dLbl>
            <c:dLbl>
              <c:idx val="1"/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</c:dLbl>
            <c:dLbl>
              <c:idx val="2"/>
              <c:layout>
                <c:manualLayout>
                  <c:x val="-1.0101010101010041E-2"/>
                  <c:y val="0.26566747425802545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Val val="1"/>
          </c:dLbls>
          <c:cat>
            <c:strRef>
              <c:f>SomeCharted!$A$3:$A$5</c:f>
              <c:strCache>
                <c:ptCount val="3"/>
                <c:pt idx="0">
                  <c:v>Applicant's Water Balance</c:v>
                </c:pt>
                <c:pt idx="1">
                  <c:v>TCEQ Requirements</c:v>
                </c:pt>
                <c:pt idx="2">
                  <c:v>TCEQ Requirements with 2007 Rainfall</c:v>
                </c:pt>
              </c:strCache>
            </c:strRef>
          </c:cat>
          <c:val>
            <c:numRef>
              <c:f>SomeCharted!$B$3:$B$5</c:f>
              <c:numCache>
                <c:formatCode>General</c:formatCode>
                <c:ptCount val="3"/>
                <c:pt idx="0">
                  <c:v>107.19</c:v>
                </c:pt>
                <c:pt idx="1">
                  <c:v>137.9</c:v>
                </c:pt>
                <c:pt idx="2">
                  <c:v>187.13</c:v>
                </c:pt>
              </c:numCache>
            </c:numRef>
          </c:val>
        </c:ser>
        <c:ser>
          <c:idx val="1"/>
          <c:order val="1"/>
          <c:tx>
            <c:strRef>
              <c:f>SomeCharted!$C$1:$C$2</c:f>
              <c:strCache>
                <c:ptCount val="1"/>
                <c:pt idx="0">
                  <c:v>Required Storage (acre-feet)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dLbls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dLblPos val="ctr"/>
            <c:showVal val="1"/>
          </c:dLbls>
          <c:cat>
            <c:strRef>
              <c:f>SomeCharted!$A$3:$A$5</c:f>
              <c:strCache>
                <c:ptCount val="3"/>
                <c:pt idx="0">
                  <c:v>Applicant's Water Balance</c:v>
                </c:pt>
                <c:pt idx="1">
                  <c:v>TCEQ Requirements</c:v>
                </c:pt>
                <c:pt idx="2">
                  <c:v>TCEQ Requirements with 2007 Rainfall</c:v>
                </c:pt>
              </c:strCache>
            </c:strRef>
          </c:cat>
          <c:val>
            <c:numRef>
              <c:f>SomeCharted!$C$3:$C$5</c:f>
              <c:numCache>
                <c:formatCode>General</c:formatCode>
                <c:ptCount val="3"/>
                <c:pt idx="0">
                  <c:v>60.7</c:v>
                </c:pt>
                <c:pt idx="1">
                  <c:v>111.4</c:v>
                </c:pt>
                <c:pt idx="2">
                  <c:v>198.5</c:v>
                </c:pt>
              </c:numCache>
            </c:numRef>
          </c:val>
        </c:ser>
        <c:dLbls>
          <c:showVal val="1"/>
        </c:dLbls>
        <c:axId val="102988032"/>
        <c:axId val="103002112"/>
      </c:barChart>
      <c:catAx>
        <c:axId val="102988032"/>
        <c:scaling>
          <c:orientation val="minMax"/>
        </c:scaling>
        <c:axPos val="b"/>
        <c:tickLblPos val="nextTo"/>
        <c:crossAx val="103002112"/>
        <c:crosses val="autoZero"/>
        <c:auto val="1"/>
        <c:lblAlgn val="ctr"/>
        <c:lblOffset val="100"/>
      </c:catAx>
      <c:valAx>
        <c:axId val="103002112"/>
        <c:scaling>
          <c:orientation val="minMax"/>
        </c:scaling>
        <c:axPos val="l"/>
        <c:majorGridlines/>
        <c:numFmt formatCode="General" sourceLinked="1"/>
        <c:tickLblPos val="nextTo"/>
        <c:crossAx val="10298803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55E070E-2C17-49EA-BED8-FF5F5763BC78}" type="datetimeFigureOut">
              <a:rPr lang="en-US"/>
              <a:pPr>
                <a:defRPr/>
              </a:pPr>
              <a:t>11/17/2011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D5FF5BF-2E03-4FE6-BEC7-82ED6C0975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64BC9-E7D4-49BD-9AFD-B085A5E6D86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5FF5BF-2E03-4FE6-BEC7-82ED6C09754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36E5C-10EF-4573-BC91-8181E906E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0408C-1D31-45B0-9C92-263232EF3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62580-7E7C-45D7-9EF2-371B7AABE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BA688-BBEB-413B-A22D-D318583CB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7A319-6499-445F-8F07-CD22789170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041FC-2A4D-4CF5-8E91-04BFF5433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10832-4569-4291-ABA3-BA06C93ED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B6825-2FED-46D1-8F1D-68A63D73A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9F688-5455-43D6-871F-C7C32A578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2ACCD-E3FB-47FF-89FB-9D062C7D83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538F2-3701-47F2-8A50-F0AC097324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313ED-43D6-474E-A2D9-602053D8ED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9C1CE9AF-80D1-4205-8072-3D95CAF2E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3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3962400" cy="4572000"/>
          </a:xfrm>
        </p:spPr>
        <p:txBody>
          <a:bodyPr>
            <a:noAutofit/>
          </a:bodyPr>
          <a:lstStyle/>
          <a:p>
            <a:pPr algn="l"/>
            <a:r>
              <a:rPr lang="en-US" b="1" i="1" dirty="0" smtClean="0"/>
              <a:t>Land-Applied Wastewater Effluent Impacts</a:t>
            </a:r>
            <a:br>
              <a:rPr lang="en-US" b="1" i="1" dirty="0" smtClean="0"/>
            </a:br>
            <a:r>
              <a:rPr lang="en-US" b="1" i="1" dirty="0" smtClean="0"/>
              <a:t>on the Edwards Aquifer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257800"/>
            <a:ext cx="3429000" cy="18288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i="1" dirty="0"/>
              <a:t>by: </a:t>
            </a:r>
          </a:p>
          <a:p>
            <a:pPr algn="l"/>
            <a:r>
              <a:rPr lang="en-US" b="1" i="1" dirty="0"/>
              <a:t>D. Lauren Ross, Ph. D., P. E.</a:t>
            </a:r>
            <a:r>
              <a:rPr lang="en-US" dirty="0"/>
              <a:t> </a:t>
            </a:r>
            <a:endParaRPr lang="en-US" b="1" i="1" dirty="0"/>
          </a:p>
          <a:p>
            <a:pPr algn="l"/>
            <a:r>
              <a:rPr lang="en-US" b="1" i="1" dirty="0"/>
              <a:t>Glenrose Engineering, Inc.</a:t>
            </a:r>
            <a:r>
              <a:rPr lang="en-US" dirty="0"/>
              <a:t> </a:t>
            </a:r>
            <a:endParaRPr lang="en-US" b="1" i="1" dirty="0"/>
          </a:p>
          <a:p>
            <a:pPr algn="l"/>
            <a:r>
              <a:rPr lang="en-US" b="1" i="1" dirty="0" smtClean="0"/>
              <a:t>512.326.8880</a:t>
            </a:r>
          </a:p>
          <a:p>
            <a:pPr algn="l"/>
            <a:r>
              <a:rPr lang="en-US" b="1" i="1" dirty="0" smtClean="0"/>
              <a:t>glenrose.com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3" descr="Logo_370x400_300dpi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943600"/>
            <a:ext cx="990600" cy="914400"/>
          </a:xfrm>
          <a:prstGeom prst="rect">
            <a:avLst/>
          </a:prstGeom>
        </p:spPr>
      </p:pic>
      <p:pic>
        <p:nvPicPr>
          <p:cNvPr id="6" name="Picture 5" descr="DSC00959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86200" y="1600200"/>
            <a:ext cx="4970912" cy="3728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pPr algn="ctr"/>
            <a:r>
              <a:rPr lang="en-US" sz="3600" dirty="0" smtClean="0"/>
              <a:t>What Determines A Protective TLAP?</a:t>
            </a:r>
            <a:endParaRPr lang="en-US" sz="36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8229600" cy="4114800"/>
          </a:xfrm>
        </p:spPr>
        <p:txBody>
          <a:bodyPr/>
          <a:lstStyle/>
          <a:p>
            <a:pPr>
              <a:buClr>
                <a:srgbClr val="2F20F0"/>
              </a:buClr>
              <a:buFont typeface="Wingdings" pitchFamily="2" charset="2"/>
              <a:buChar char="Ø"/>
            </a:pPr>
            <a:r>
              <a:rPr lang="en-US" sz="4000" i="1" dirty="0" smtClean="0"/>
              <a:t>Effluent Treatment Technology</a:t>
            </a:r>
          </a:p>
          <a:p>
            <a:pPr>
              <a:buClr>
                <a:srgbClr val="2F20F0"/>
              </a:buClr>
              <a:buFont typeface="Wingdings" pitchFamily="2" charset="2"/>
              <a:buChar char="Ø"/>
            </a:pPr>
            <a:r>
              <a:rPr lang="en-US" sz="4000" i="1" dirty="0" smtClean="0"/>
              <a:t>Effluent Treatment Standards</a:t>
            </a:r>
          </a:p>
          <a:p>
            <a:pPr>
              <a:buClr>
                <a:srgbClr val="2F20F0"/>
              </a:buClr>
              <a:buFont typeface="Wingdings" pitchFamily="2" charset="2"/>
              <a:buChar char="Ø"/>
            </a:pPr>
            <a:r>
              <a:rPr lang="en-US" sz="4000" i="1" dirty="0" smtClean="0"/>
              <a:t>Effluent Storage Requirements</a:t>
            </a:r>
          </a:p>
          <a:p>
            <a:pPr>
              <a:buClr>
                <a:srgbClr val="2F20F0"/>
              </a:buClr>
              <a:buFont typeface="Wingdings" pitchFamily="2" charset="2"/>
              <a:buChar char="Ø"/>
            </a:pPr>
            <a:r>
              <a:rPr lang="en-US" sz="4000" i="1" dirty="0" smtClean="0"/>
              <a:t>Irrigation Area Requirements</a:t>
            </a:r>
            <a:endParaRPr lang="en-US" sz="4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Different Effluent Treatment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8229600" cy="4114800"/>
          </a:xfrm>
        </p:spPr>
        <p:txBody>
          <a:bodyPr/>
          <a:lstStyle/>
          <a:p>
            <a:pPr>
              <a:buClr>
                <a:srgbClr val="2F20F0"/>
              </a:buClr>
              <a:buFont typeface="Wingdings" pitchFamily="2" charset="2"/>
              <a:buChar char="Ø"/>
            </a:pPr>
            <a:r>
              <a:rPr lang="en-US" sz="4000" i="1" dirty="0" smtClean="0"/>
              <a:t>Activated Sludge: 44 (70%)</a:t>
            </a:r>
          </a:p>
          <a:p>
            <a:pPr>
              <a:buClr>
                <a:srgbClr val="2F20F0"/>
              </a:buClr>
              <a:buFont typeface="Wingdings" pitchFamily="2" charset="2"/>
              <a:buChar char="Ø"/>
            </a:pPr>
            <a:r>
              <a:rPr lang="en-US" sz="4000" i="1" dirty="0" smtClean="0"/>
              <a:t>Membrane Bioreactor: 2 (3%)</a:t>
            </a:r>
          </a:p>
          <a:p>
            <a:pPr>
              <a:buClr>
                <a:srgbClr val="2F20F0"/>
              </a:buClr>
              <a:buFont typeface="Wingdings" pitchFamily="2" charset="2"/>
              <a:buChar char="Ø"/>
            </a:pPr>
            <a:r>
              <a:rPr lang="en-US" sz="4000" i="1" dirty="0" smtClean="0"/>
              <a:t>Others:</a:t>
            </a:r>
          </a:p>
          <a:p>
            <a:pPr lvl="1">
              <a:buClr>
                <a:srgbClr val="2F20F0"/>
              </a:buClr>
              <a:buFont typeface="Wingdings" pitchFamily="2" charset="2"/>
              <a:buChar char="Ø"/>
            </a:pPr>
            <a:r>
              <a:rPr lang="en-US" sz="4000" i="1" dirty="0" smtClean="0"/>
              <a:t>Facultative Lagoon</a:t>
            </a:r>
          </a:p>
          <a:p>
            <a:pPr lvl="1">
              <a:buClr>
                <a:srgbClr val="2F20F0"/>
              </a:buClr>
              <a:buFont typeface="Wingdings" pitchFamily="2" charset="2"/>
              <a:buChar char="Ø"/>
            </a:pPr>
            <a:r>
              <a:rPr lang="en-US" sz="4000" i="1" dirty="0" smtClean="0"/>
              <a:t>Septic Tank</a:t>
            </a:r>
          </a:p>
          <a:p>
            <a:pPr lvl="1">
              <a:buClr>
                <a:srgbClr val="2F20F0"/>
              </a:buClr>
              <a:buFont typeface="Wingdings" pitchFamily="2" charset="2"/>
              <a:buChar char="Ø"/>
            </a:pPr>
            <a:r>
              <a:rPr lang="en-US" sz="4000" i="1" dirty="0" smtClean="0"/>
              <a:t>Not Specified (2)</a:t>
            </a:r>
            <a:endParaRPr lang="en-US" sz="4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Widely Different Effluent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3399"/>
              </a:buClr>
              <a:buFont typeface="Wingdings" pitchFamily="2" charset="2"/>
              <a:buChar char="Ø"/>
            </a:pPr>
            <a:r>
              <a:rPr lang="en-US" sz="4000" i="1" dirty="0" smtClean="0"/>
              <a:t>Daily Average BOD and TSS Range from 5 to 30 mg/l </a:t>
            </a:r>
          </a:p>
          <a:p>
            <a:pPr>
              <a:buClr>
                <a:srgbClr val="003399"/>
              </a:buClr>
              <a:buFont typeface="Wingdings" pitchFamily="2" charset="2"/>
              <a:buChar char="Ø"/>
            </a:pPr>
            <a:r>
              <a:rPr lang="en-US" sz="4000" i="1" dirty="0" smtClean="0"/>
              <a:t>16 have no effluent limits</a:t>
            </a:r>
          </a:p>
          <a:p>
            <a:pPr>
              <a:buClr>
                <a:srgbClr val="003399"/>
              </a:buClr>
              <a:buFont typeface="Wingdings" pitchFamily="2" charset="2"/>
              <a:buChar char="Ø"/>
            </a:pPr>
            <a:r>
              <a:rPr lang="en-US" sz="4000" i="1" dirty="0" smtClean="0"/>
              <a:t>Only 10 with nutrient limits</a:t>
            </a:r>
          </a:p>
          <a:p>
            <a:pPr>
              <a:buClr>
                <a:srgbClr val="003399"/>
              </a:buClr>
              <a:buFont typeface="Wingdings" pitchFamily="2" charset="2"/>
              <a:buChar char="Ø"/>
            </a:pPr>
            <a:r>
              <a:rPr lang="en-US" sz="4000" i="1" dirty="0" smtClean="0"/>
              <a:t>Only 2 with total nitrogen limits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Widely Different Effluent Storage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3399"/>
              </a:buClr>
              <a:buFont typeface="Wingdings" pitchFamily="2" charset="2"/>
              <a:buChar char="Ø"/>
            </a:pPr>
            <a:r>
              <a:rPr lang="en-US" sz="3600" i="1" dirty="0" smtClean="0"/>
              <a:t>21 Systems with no storage requirement</a:t>
            </a:r>
          </a:p>
          <a:p>
            <a:pPr>
              <a:buClr>
                <a:srgbClr val="003399"/>
              </a:buClr>
              <a:buFont typeface="Wingdings" pitchFamily="2" charset="2"/>
              <a:buChar char="Ø"/>
            </a:pPr>
            <a:r>
              <a:rPr lang="en-US" sz="3600" i="1" dirty="0" smtClean="0"/>
              <a:t>Required Days Storage Ranges from 0.08 to 308 Days</a:t>
            </a:r>
          </a:p>
          <a:p>
            <a:pPr>
              <a:buClr>
                <a:srgbClr val="003399"/>
              </a:buClr>
              <a:buFont typeface="Wingdings" pitchFamily="2" charset="2"/>
              <a:buChar char="Ø"/>
            </a:pPr>
            <a:r>
              <a:rPr lang="en-US" sz="3600" i="1" dirty="0" smtClean="0"/>
              <a:t>Average for Subsurface Irrigation: 5.8 Days</a:t>
            </a:r>
          </a:p>
          <a:p>
            <a:pPr>
              <a:buClr>
                <a:srgbClr val="003399"/>
              </a:buClr>
              <a:buFont typeface="Wingdings" pitchFamily="2" charset="2"/>
              <a:buChar char="Ø"/>
            </a:pPr>
            <a:r>
              <a:rPr lang="en-US" sz="3600" i="1" dirty="0" smtClean="0"/>
              <a:t>Average for Surface Irrigation: 70 Days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Widely Different Effluent Irrigation Area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505200"/>
          </a:xfrm>
        </p:spPr>
        <p:txBody>
          <a:bodyPr/>
          <a:lstStyle/>
          <a:p>
            <a:pPr>
              <a:buClr>
                <a:srgbClr val="003399"/>
              </a:buClr>
              <a:buFont typeface="Wingdings" pitchFamily="2" charset="2"/>
              <a:buChar char="Ø"/>
            </a:pPr>
            <a:r>
              <a:rPr lang="en-US" sz="3600" i="1" dirty="0" smtClean="0"/>
              <a:t>Application Rates Range from 0.08 to 12.20 acre-feet per acre per year</a:t>
            </a:r>
          </a:p>
          <a:p>
            <a:pPr>
              <a:buClr>
                <a:srgbClr val="003399"/>
              </a:buClr>
              <a:buFont typeface="Wingdings" pitchFamily="2" charset="2"/>
              <a:buChar char="Ø"/>
            </a:pPr>
            <a:r>
              <a:rPr lang="en-US" sz="3600" i="1" dirty="0" smtClean="0"/>
              <a:t>The most common rate is 4.88 acre-feet per acre per year (0.1 gal/day/</a:t>
            </a:r>
            <a:r>
              <a:rPr lang="en-US" sz="3600" i="1" dirty="0" err="1" smtClean="0"/>
              <a:t>sf</a:t>
            </a:r>
            <a:r>
              <a:rPr lang="en-US" sz="3600" i="1" dirty="0" smtClean="0"/>
              <a:t>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Evidence of Stream Degradation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pPr>
              <a:buClr>
                <a:srgbClr val="003399"/>
              </a:buClr>
              <a:buFont typeface="Wingdings" pitchFamily="2" charset="2"/>
              <a:buChar char="Ø"/>
            </a:pPr>
            <a:r>
              <a:rPr lang="en-US" sz="3600" i="1" dirty="0" smtClean="0"/>
              <a:t>No Monitoring Requirements</a:t>
            </a:r>
          </a:p>
          <a:p>
            <a:pPr>
              <a:buClr>
                <a:srgbClr val="003399"/>
              </a:buClr>
              <a:buFont typeface="Wingdings" pitchFamily="2" charset="2"/>
              <a:buChar char="Ø"/>
            </a:pPr>
            <a:r>
              <a:rPr lang="en-US" sz="3600" i="1" dirty="0" smtClean="0"/>
              <a:t>Nutrients are Most Mobile</a:t>
            </a:r>
          </a:p>
          <a:p>
            <a:pPr>
              <a:buClr>
                <a:srgbClr val="003399"/>
              </a:buClr>
              <a:buFont typeface="Wingdings" pitchFamily="2" charset="2"/>
              <a:buChar char="Ø"/>
            </a:pPr>
            <a:r>
              <a:rPr lang="en-US" sz="3600" i="1" dirty="0" smtClean="0"/>
              <a:t>Compounding and Confusing Nutrient Sources</a:t>
            </a:r>
          </a:p>
          <a:p>
            <a:pPr>
              <a:buClr>
                <a:srgbClr val="003399"/>
              </a:buClr>
              <a:buFont typeface="Wingdings" pitchFamily="2" charset="2"/>
              <a:buChar char="Ø"/>
            </a:pPr>
            <a:r>
              <a:rPr lang="en-US" sz="3600" i="1" dirty="0" smtClean="0"/>
              <a:t>Nutrients can “disappear” out of the water column into algae growth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95400"/>
            <a:ext cx="7183772" cy="512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33400"/>
            <a:ext cx="6858000" cy="4746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066800" y="5562600"/>
            <a:ext cx="7162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Nitrate Concentration in Barton Creek Canyons Baseflow (COA, 1997)</a:t>
            </a:r>
            <a:endParaRPr lang="en-US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Degradation Evidence: Belterra Subdivision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981200"/>
            <a:ext cx="6320472" cy="4499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76400"/>
            <a:ext cx="5307794" cy="4772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Degradation Evidence: Barton Creek West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2819400"/>
            <a:ext cx="4587875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419600" y="5867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Increasing Nitrate Concentrations in Scenic Bluff Springs Over Time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Acknowledgements: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3962400" cy="4419600"/>
          </a:xfrm>
        </p:spPr>
        <p:txBody>
          <a:bodyPr/>
          <a:lstStyle/>
          <a:p>
            <a:pPr>
              <a:buClr>
                <a:srgbClr val="2F20F0"/>
              </a:buClr>
              <a:buFont typeface="Wingdings" pitchFamily="2" charset="2"/>
              <a:buChar char="Ø"/>
            </a:pPr>
            <a:r>
              <a:rPr lang="en-US" sz="4000" i="1" dirty="0" smtClean="0"/>
              <a:t>City of Austin</a:t>
            </a:r>
          </a:p>
          <a:p>
            <a:pPr>
              <a:buClr>
                <a:srgbClr val="2F20F0"/>
              </a:buClr>
              <a:buFont typeface="Wingdings" pitchFamily="2" charset="2"/>
              <a:buChar char="Ø"/>
            </a:pPr>
            <a:r>
              <a:rPr lang="en-US" sz="4000" i="1" dirty="0" smtClean="0"/>
              <a:t>U.S. Geological Survey</a:t>
            </a:r>
          </a:p>
          <a:p>
            <a:pPr>
              <a:buClr>
                <a:srgbClr val="2F20F0"/>
              </a:buClr>
              <a:buFont typeface="Wingdings" pitchFamily="2" charset="2"/>
              <a:buChar char="Ø"/>
            </a:pPr>
            <a:r>
              <a:rPr lang="en-US" sz="4000" i="1" dirty="0" smtClean="0"/>
              <a:t>BS/EACD</a:t>
            </a:r>
          </a:p>
          <a:p>
            <a:pPr>
              <a:buClr>
                <a:srgbClr val="2F20F0"/>
              </a:buClr>
              <a:buFont typeface="Wingdings" pitchFamily="2" charset="2"/>
              <a:buChar char="Ø"/>
            </a:pPr>
            <a:r>
              <a:rPr lang="en-US" sz="4000" i="1" dirty="0" smtClean="0"/>
              <a:t>LCRA</a:t>
            </a:r>
          </a:p>
          <a:p>
            <a:pPr>
              <a:buClr>
                <a:srgbClr val="2F20F0"/>
              </a:buClr>
              <a:buFont typeface="Wingdings" pitchFamily="2" charset="2"/>
              <a:buChar char="Ø"/>
            </a:pPr>
            <a:endParaRPr lang="en-US" sz="4000" i="1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990600"/>
            <a:ext cx="19145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3733800"/>
            <a:ext cx="1858449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676400"/>
            <a:ext cx="1752600" cy="2149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3429000"/>
            <a:ext cx="1543050" cy="2128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91400" y="4191000"/>
            <a:ext cx="1447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05400" y="4953000"/>
            <a:ext cx="1268361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9" cstate="print"/>
          <a:srcRect l="12000" r="16000"/>
          <a:stretch>
            <a:fillRect/>
          </a:stretch>
        </p:blipFill>
        <p:spPr bwMode="auto">
          <a:xfrm>
            <a:off x="7620000" y="2819400"/>
            <a:ext cx="13716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Degradation Evidence: West Cypress Hills</a:t>
            </a:r>
            <a:endParaRPr lang="en-US" dirty="0"/>
          </a:p>
        </p:txBody>
      </p:sp>
      <p:pic>
        <p:nvPicPr>
          <p:cNvPr id="8" name="Picture 7" descr="West Branch 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400" y="1981200"/>
            <a:ext cx="38100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East Branch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24400" y="3124200"/>
            <a:ext cx="3962400" cy="29756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81000" y="5486400"/>
            <a:ext cx="419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/>
              <a:t>West Lick Creek Downstream from Pedernales Canyon Trail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800600" y="1981200"/>
            <a:ext cx="3657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Algae in East Lick Creek Downstream from Pedernales Canyon Trail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Degradation Evidence: West Cypress Hills</a:t>
            </a:r>
            <a:endParaRPr lang="en-US" dirty="0"/>
          </a:p>
        </p:txBody>
      </p:sp>
      <p:pic>
        <p:nvPicPr>
          <p:cNvPr id="7" name="Picture 4" descr="P1010017"/>
          <p:cNvPicPr>
            <a:picLocks noChangeAspect="1" noChangeArrowheads="1"/>
          </p:cNvPicPr>
          <p:nvPr/>
        </p:nvPicPr>
        <p:blipFill>
          <a:blip r:embed="rId3" cstate="print"/>
          <a:srcRect l="22298" t="34375" r="43359" b="33333"/>
          <a:stretch>
            <a:fillRect/>
          </a:stretch>
        </p:blipFill>
        <p:spPr bwMode="auto">
          <a:xfrm>
            <a:off x="762000" y="2057400"/>
            <a:ext cx="5562600" cy="405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781800" y="2438400"/>
            <a:ext cx="205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Broken Effluent Irrigation Pipe</a:t>
            </a:r>
            <a:endParaRPr lang="en-US" sz="3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Degradation Evidence: West Cypress Hills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81800" y="2438400"/>
            <a:ext cx="205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Broken Effluent Irrigation Pipe</a:t>
            </a:r>
            <a:endParaRPr lang="en-US" sz="3600" dirty="0"/>
          </a:p>
        </p:txBody>
      </p:sp>
      <p:pic>
        <p:nvPicPr>
          <p:cNvPr id="5" name="Picture 4" descr="P1010016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 b="8098"/>
          <a:stretch>
            <a:fillRect/>
          </a:stretch>
        </p:blipFill>
        <p:spPr bwMode="auto">
          <a:xfrm>
            <a:off x="381000" y="2013104"/>
            <a:ext cx="5562600" cy="431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Degradation Evidence: West Cypress Hills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81800" y="2438400"/>
            <a:ext cx="2057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Lick Creek Below Broken Effluent Irrigation Pipe</a:t>
            </a:r>
            <a:endParaRPr lang="en-US" sz="3600" dirty="0"/>
          </a:p>
        </p:txBody>
      </p:sp>
      <p:pic>
        <p:nvPicPr>
          <p:cNvPr id="6" name="Picture 4" descr="P10100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190750"/>
            <a:ext cx="5410200" cy="4057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Degradation Evidence: West Cypress Hills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81800" y="2438400"/>
            <a:ext cx="2057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Algae Down Stream from Effluent Irrigation</a:t>
            </a:r>
            <a:endParaRPr lang="en-US" sz="3600" dirty="0"/>
          </a:p>
        </p:txBody>
      </p:sp>
      <p:pic>
        <p:nvPicPr>
          <p:cNvPr id="5" name="Picture 4" descr="DSC009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05013"/>
            <a:ext cx="5867400" cy="4400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Degradation Evidence: West Cypress Hills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 cstate="print"/>
          <a:srcRect b="7967"/>
          <a:stretch>
            <a:fillRect/>
          </a:stretch>
        </p:blipFill>
        <p:spPr bwMode="auto">
          <a:xfrm>
            <a:off x="1066800" y="2133600"/>
            <a:ext cx="7204710" cy="4401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TLAP Noncompliance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981200"/>
            <a:ext cx="80772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/>
              <a:t>Failure to Monitor Soil: Only 2 of 64 TLAPs with reported data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/>
              <a:t>Application Misinformation (Jeremiah Venture):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/>
              <a:t>Effluent Irrigation Proposed for Rocky Soils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/>
              <a:t>Failure to Identify Karst Features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/>
              <a:t>Water Balance Based on Western Evapotranspiration Values</a:t>
            </a:r>
            <a:endParaRPr lang="en-US" sz="2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Effluent Irrigation Proposed for Rocky Soils</a:t>
            </a:r>
          </a:p>
        </p:txBody>
      </p:sp>
      <p:pic>
        <p:nvPicPr>
          <p:cNvPr id="6" name="Picture 5" descr="P407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2133600"/>
            <a:ext cx="5029200" cy="3771900"/>
          </a:xfrm>
          <a:prstGeom prst="rect">
            <a:avLst/>
          </a:prstGeom>
        </p:spPr>
      </p:pic>
      <p:pic>
        <p:nvPicPr>
          <p:cNvPr id="7" name="Picture 6" descr="P40800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828800"/>
            <a:ext cx="3486150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Failure to Identify Recharge Features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75260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1400" y="35052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2400" y="59436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Images from Hauwert, Preliminary Phase I Assessment of the Jeremiah Ventures Site, September 25, 2009.</a:t>
            </a:r>
            <a:endParaRPr lang="en-US" sz="9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2514600" cy="6337300"/>
          </a:xfrm>
        </p:spPr>
        <p:txBody>
          <a:bodyPr/>
          <a:lstStyle/>
          <a:p>
            <a:pPr algn="ctr"/>
            <a:r>
              <a:rPr lang="en-US" dirty="0" smtClean="0"/>
              <a:t>Failure to Identify Recharge Features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l="6244" t="4819" r="6336" b="4819"/>
          <a:stretch>
            <a:fillRect/>
          </a:stretch>
        </p:blipFill>
        <p:spPr bwMode="auto">
          <a:xfrm>
            <a:off x="3886200" y="228600"/>
            <a:ext cx="4724400" cy="63273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480" y="609600"/>
            <a:ext cx="8824321" cy="555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7543800" cy="1384300"/>
          </a:xfrm>
        </p:spPr>
        <p:txBody>
          <a:bodyPr/>
          <a:lstStyle/>
          <a:p>
            <a:pPr algn="ctr"/>
            <a:r>
              <a:rPr lang="en-US" dirty="0" smtClean="0"/>
              <a:t>Misuse of Water Balance Method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1219200" y="1676400"/>
          <a:ext cx="75438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TLAP Recommendations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981200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/>
              <a:t>Eliminate TLAPs on the Edwards Aquifer Recharge Zone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TLAP Recommendations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981200"/>
            <a:ext cx="80772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/>
              <a:t>Eliminate TLAPs on the Edwards Aquifer Recharge Zone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/>
              <a:t>Establish Consistent Effluent Limits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/>
              <a:t>Total Nitrogen: 3 milligrams per liter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/>
              <a:t>Total Phosphorous: 0.1 milligram per liter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TLAP Recommendations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9812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/>
              <a:t>Standardize Effluent Irrigation Requirements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TLAP Recommendations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981200"/>
            <a:ext cx="807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/>
              <a:t>Standardize Effluent Irrigation Requirements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/>
              <a:t>Standardize Effluent Storage Requirements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TLAP Recommendations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981200"/>
            <a:ext cx="8077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/>
              <a:t>Standardize Effluent Irrigation Requirements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/>
              <a:t>Standardize Effluent Storage Requirements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/>
              <a:t>Eliminate Leaching Allowance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TLAP Recommendations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981200"/>
            <a:ext cx="80772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/>
              <a:t>Standardize Effluent Irrigation Requirements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/>
              <a:t>Standardize Effluent Storage Requirements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/>
              <a:t>Eliminate Leaching Allowance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/>
              <a:t>Require Soil, Spring, Stream, and Well Monitoring with Re-permitting Triggers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TLAP Recommendations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981200"/>
            <a:ext cx="80772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/>
              <a:t>Standardize Effluent Irrigation Requirements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/>
              <a:t>Standardize Effluent Storage Requirements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/>
              <a:t>Eliminate Leaching Allowance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/>
              <a:t>Require Soil, Spring, Stream, and Well Monitoring with Re-permitting Triggers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 smtClean="0"/>
              <a:t>Require Soil Monitoring and Automatic Response to Saturated or Frozen Soil Conditions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llside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757237"/>
            <a:ext cx="8458200" cy="539210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Fragile Streams</a:t>
            </a:r>
            <a:endParaRPr lang="en-US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2133600"/>
            <a:ext cx="3200400" cy="3581400"/>
          </a:xfrm>
        </p:spPr>
        <p:txBody>
          <a:bodyPr/>
          <a:lstStyle/>
          <a:p>
            <a:pPr>
              <a:buClr>
                <a:srgbClr val="2F20F0"/>
              </a:buClr>
              <a:buFont typeface="Wingdings" pitchFamily="2" charset="2"/>
              <a:buChar char="Ø"/>
            </a:pPr>
            <a:r>
              <a:rPr lang="en-US" sz="4000" i="1" dirty="0" smtClean="0"/>
              <a:t>Naturally low flow</a:t>
            </a:r>
          </a:p>
          <a:p>
            <a:pPr>
              <a:buClr>
                <a:srgbClr val="2F20F0"/>
              </a:buClr>
              <a:buFont typeface="Wingdings" pitchFamily="2" charset="2"/>
              <a:buChar char="Ø"/>
            </a:pPr>
            <a:r>
              <a:rPr lang="en-US" sz="4000" i="1" dirty="0" smtClean="0"/>
              <a:t>Naturally low nutrients</a:t>
            </a:r>
          </a:p>
          <a:p>
            <a:pPr>
              <a:buClr>
                <a:srgbClr val="2F20F0"/>
              </a:buClr>
              <a:buFont typeface="Wingdings" pitchFamily="2" charset="2"/>
              <a:buChar char="Ø"/>
            </a:pPr>
            <a:endParaRPr lang="en-US" sz="4000" i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 l="3689" r="4074" b="11667"/>
          <a:stretch>
            <a:fillRect/>
          </a:stretch>
        </p:blipFill>
        <p:spPr bwMode="auto">
          <a:xfrm>
            <a:off x="3657600" y="2286000"/>
            <a:ext cx="5175849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3962400" cy="1384300"/>
          </a:xfrm>
        </p:spPr>
        <p:txBody>
          <a:bodyPr/>
          <a:lstStyle/>
          <a:p>
            <a:pPr algn="ctr"/>
            <a:r>
              <a:rPr lang="en-US" b="1" dirty="0" smtClean="0"/>
              <a:t>Fragile Aquifer</a:t>
            </a:r>
            <a:endParaRPr lang="en-US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3962400" cy="4419600"/>
          </a:xfrm>
        </p:spPr>
        <p:txBody>
          <a:bodyPr/>
          <a:lstStyle/>
          <a:p>
            <a:pPr>
              <a:buClr>
                <a:srgbClr val="2F20F0"/>
              </a:buClr>
              <a:buFont typeface="Wingdings" pitchFamily="2" charset="2"/>
              <a:buChar char="Ø"/>
            </a:pPr>
            <a:r>
              <a:rPr lang="en-US" sz="4000" i="1" dirty="0" smtClean="0"/>
              <a:t>Rapid Flow</a:t>
            </a:r>
          </a:p>
          <a:p>
            <a:pPr>
              <a:buClr>
                <a:srgbClr val="2F20F0"/>
              </a:buClr>
              <a:buFont typeface="Wingdings" pitchFamily="2" charset="2"/>
              <a:buChar char="Ø"/>
            </a:pPr>
            <a:r>
              <a:rPr lang="en-US" sz="4000" i="1" dirty="0" smtClean="0"/>
              <a:t>No Filtration</a:t>
            </a:r>
          </a:p>
          <a:p>
            <a:pPr>
              <a:buClr>
                <a:srgbClr val="2F20F0"/>
              </a:buClr>
              <a:buFont typeface="Wingdings" pitchFamily="2" charset="2"/>
              <a:buChar char="Ø"/>
            </a:pPr>
            <a:r>
              <a:rPr lang="en-US" sz="4000" i="1" dirty="0" smtClean="0"/>
              <a:t>Recharged through </a:t>
            </a:r>
            <a:r>
              <a:rPr lang="en-US" sz="4000" b="1" i="1" dirty="0" smtClean="0"/>
              <a:t>both</a:t>
            </a:r>
            <a:r>
              <a:rPr lang="en-US" sz="4000" i="1" dirty="0" smtClean="0"/>
              <a:t> Upland and Stream Features</a:t>
            </a:r>
          </a:p>
          <a:p>
            <a:pPr>
              <a:buClr>
                <a:srgbClr val="2F20F0"/>
              </a:buClr>
              <a:buFont typeface="Wingdings" pitchFamily="2" charset="2"/>
              <a:buChar char="Ø"/>
            </a:pPr>
            <a:endParaRPr lang="en-US" sz="4000" i="1" dirty="0"/>
          </a:p>
        </p:txBody>
      </p:sp>
      <p:pic>
        <p:nvPicPr>
          <p:cNvPr id="5" name="Picture 4" descr="0006.JPG"/>
          <p:cNvPicPr/>
          <p:nvPr/>
        </p:nvPicPr>
        <p:blipFill>
          <a:blip r:embed="rId3" cstate="print"/>
          <a:srcRect l="33661" r="22447"/>
          <a:stretch>
            <a:fillRect/>
          </a:stretch>
        </p:blipFill>
        <p:spPr>
          <a:xfrm>
            <a:off x="4876800" y="381000"/>
            <a:ext cx="3838080" cy="601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2451100"/>
          </a:xfrm>
        </p:spPr>
        <p:txBody>
          <a:bodyPr/>
          <a:lstStyle/>
          <a:p>
            <a:pPr algn="ctr"/>
            <a:r>
              <a:rPr lang="en-US" dirty="0" smtClean="0"/>
              <a:t>Texas Land Application Permits in the San Antonio and Barton Springs Edwards Aquifer </a:t>
            </a:r>
            <a:r>
              <a:rPr lang="en-US" b="1" dirty="0" smtClean="0"/>
              <a:t>Recharge Zones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0"/>
            <a:ext cx="8229600" cy="2209800"/>
          </a:xfrm>
        </p:spPr>
        <p:txBody>
          <a:bodyPr/>
          <a:lstStyle/>
          <a:p>
            <a:pPr algn="ctr">
              <a:buNone/>
            </a:pPr>
            <a:r>
              <a:rPr lang="en-US" sz="9600" dirty="0" smtClean="0"/>
              <a:t>NONE</a:t>
            </a:r>
            <a:endParaRPr lang="en-US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2451100"/>
          </a:xfrm>
        </p:spPr>
        <p:txBody>
          <a:bodyPr/>
          <a:lstStyle/>
          <a:p>
            <a:pPr algn="ctr"/>
            <a:r>
              <a:rPr lang="en-US" dirty="0" smtClean="0"/>
              <a:t>Texas Land Application Permits in the San Antonio and Barton Springs Edwards Aquifer </a:t>
            </a:r>
            <a:r>
              <a:rPr lang="en-US" sz="6000" b="1" dirty="0" smtClean="0"/>
              <a:t>Contributing Zones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0"/>
            <a:ext cx="8229600" cy="2209800"/>
          </a:xfrm>
        </p:spPr>
        <p:txBody>
          <a:bodyPr/>
          <a:lstStyle/>
          <a:p>
            <a:pPr algn="ctr">
              <a:buNone/>
            </a:pPr>
            <a:r>
              <a:rPr lang="en-US" sz="9600" dirty="0" smtClean="0"/>
              <a:t>67</a:t>
            </a:r>
            <a:endParaRPr lang="en-US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2451100"/>
          </a:xfrm>
        </p:spPr>
        <p:txBody>
          <a:bodyPr/>
          <a:lstStyle/>
          <a:p>
            <a:pPr algn="ctr"/>
            <a:r>
              <a:rPr lang="en-US" dirty="0" smtClean="0"/>
              <a:t>Texas Land Application Permits </a:t>
            </a:r>
            <a:br>
              <a:rPr lang="en-US" dirty="0" smtClean="0"/>
            </a:br>
            <a:r>
              <a:rPr lang="en-US" dirty="0" smtClean="0"/>
              <a:t>San Antonio and Barton Springs Edwards Aquifer Contributing Zones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733800"/>
            <a:ext cx="8229600" cy="2209800"/>
          </a:xfrm>
        </p:spPr>
        <p:txBody>
          <a:bodyPr/>
          <a:lstStyle/>
          <a:p>
            <a:pPr>
              <a:buNone/>
            </a:pPr>
            <a:r>
              <a:rPr lang="en-US" sz="4000" i="1" dirty="0" smtClean="0"/>
              <a:t>Barton Springs Edwards Aquifer Contributing Zone: 26</a:t>
            </a:r>
          </a:p>
          <a:p>
            <a:pPr>
              <a:buNone/>
            </a:pPr>
            <a:r>
              <a:rPr lang="en-US" sz="4000" i="1" dirty="0" smtClean="0"/>
              <a:t>San Antonio Edwards Aquifer Contributing Zone: 41</a:t>
            </a:r>
            <a:endParaRPr lang="en-US" sz="4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/>
        </p:nvGraphicFramePr>
        <p:xfrm>
          <a:off x="533400" y="2438400"/>
          <a:ext cx="80772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993900"/>
          </a:xfrm>
        </p:spPr>
        <p:txBody>
          <a:bodyPr/>
          <a:lstStyle/>
          <a:p>
            <a:pPr algn="ctr"/>
            <a:r>
              <a:rPr lang="en-US" sz="3600" dirty="0" smtClean="0"/>
              <a:t>24 Times the </a:t>
            </a:r>
            <a:r>
              <a:rPr lang="en-US" sz="3600" dirty="0" err="1" smtClean="0"/>
              <a:t>TLAPed</a:t>
            </a:r>
            <a:r>
              <a:rPr lang="en-US" sz="3600" dirty="0" smtClean="0"/>
              <a:t> Effluent in the Barton Springs Compared to the </a:t>
            </a:r>
            <a:br>
              <a:rPr lang="en-US" sz="3600" dirty="0" smtClean="0"/>
            </a:br>
            <a:r>
              <a:rPr lang="en-US" sz="3600" dirty="0" smtClean="0"/>
              <a:t>San Antonio Edwards Aquifer Contributing Zones on an Area Basis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2140</TotalTime>
  <Words>663</Words>
  <Application>Microsoft Office PowerPoint</Application>
  <PresentationFormat>On-screen Show (4:3)</PresentationFormat>
  <Paragraphs>152</Paragraphs>
  <Slides>38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Ocean</vt:lpstr>
      <vt:lpstr>Land-Applied Wastewater Effluent Impacts on the Edwards Aquifer</vt:lpstr>
      <vt:lpstr>Acknowledgements:</vt:lpstr>
      <vt:lpstr>Slide 3</vt:lpstr>
      <vt:lpstr>Fragile Streams</vt:lpstr>
      <vt:lpstr>Fragile Aquifer</vt:lpstr>
      <vt:lpstr>Texas Land Application Permits in the San Antonio and Barton Springs Edwards Aquifer Recharge Zones</vt:lpstr>
      <vt:lpstr>Texas Land Application Permits in the San Antonio and Barton Springs Edwards Aquifer Contributing Zones</vt:lpstr>
      <vt:lpstr>Texas Land Application Permits  San Antonio and Barton Springs Edwards Aquifer Contributing Zones</vt:lpstr>
      <vt:lpstr>24 Times the TLAPed Effluent in the Barton Springs Compared to the  San Antonio Edwards Aquifer Contributing Zones on an Area Basis</vt:lpstr>
      <vt:lpstr>What Determines A Protective TLAP?</vt:lpstr>
      <vt:lpstr>Different Effluent Treatment Technologies</vt:lpstr>
      <vt:lpstr>Widely Different Effluent Standards</vt:lpstr>
      <vt:lpstr>Widely Different Effluent Storage Requirements</vt:lpstr>
      <vt:lpstr>Widely Different Effluent Irrigation Area Requirements</vt:lpstr>
      <vt:lpstr>Evidence of Stream Degradation</vt:lpstr>
      <vt:lpstr>Slide 16</vt:lpstr>
      <vt:lpstr>Slide 17</vt:lpstr>
      <vt:lpstr>Degradation Evidence: Belterra Subdivision</vt:lpstr>
      <vt:lpstr>Degradation Evidence: Barton Creek West</vt:lpstr>
      <vt:lpstr>Degradation Evidence: West Cypress Hills</vt:lpstr>
      <vt:lpstr>Degradation Evidence: West Cypress Hills</vt:lpstr>
      <vt:lpstr>Degradation Evidence: West Cypress Hills</vt:lpstr>
      <vt:lpstr>Degradation Evidence: West Cypress Hills</vt:lpstr>
      <vt:lpstr>Degradation Evidence: West Cypress Hills</vt:lpstr>
      <vt:lpstr>Degradation Evidence: West Cypress Hills</vt:lpstr>
      <vt:lpstr>TLAP Noncompliance</vt:lpstr>
      <vt:lpstr>Effluent Irrigation Proposed for Rocky Soils</vt:lpstr>
      <vt:lpstr>Failure to Identify Recharge Features</vt:lpstr>
      <vt:lpstr>Failure to Identify Recharge Features</vt:lpstr>
      <vt:lpstr>Misuse of Water Balance Method</vt:lpstr>
      <vt:lpstr>TLAP Recommendations</vt:lpstr>
      <vt:lpstr>TLAP Recommendations</vt:lpstr>
      <vt:lpstr>TLAP Recommendations</vt:lpstr>
      <vt:lpstr>TLAP Recommendations</vt:lpstr>
      <vt:lpstr>TLAP Recommendations</vt:lpstr>
      <vt:lpstr>TLAP Recommendations</vt:lpstr>
      <vt:lpstr>TLAP Recommendations</vt:lpstr>
      <vt:lpstr>Slide 38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SUSANA </dc:creator>
  <cp:lastModifiedBy>Lauren Ross</cp:lastModifiedBy>
  <cp:revision>55</cp:revision>
  <dcterms:created xsi:type="dcterms:W3CDTF">2009-06-24T17:00:39Z</dcterms:created>
  <dcterms:modified xsi:type="dcterms:W3CDTF">2011-11-17T17:45:06Z</dcterms:modified>
</cp:coreProperties>
</file>